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173" r:id="rId21"/>
    <p:sldId id="1077" r:id="rId22"/>
    <p:sldId id="1078" r:id="rId23"/>
    <p:sldId id="1076" r:id="rId24"/>
    <p:sldId id="1089" r:id="rId25"/>
    <p:sldId id="1080" r:id="rId26"/>
    <p:sldId id="1084" r:id="rId27"/>
    <p:sldId id="1082" r:id="rId28"/>
    <p:sldId id="1085" r:id="rId29"/>
    <p:sldId id="1086" r:id="rId30"/>
    <p:sldId id="1161" r:id="rId31"/>
    <p:sldId id="799" r:id="rId32"/>
    <p:sldId id="1090" r:id="rId33"/>
    <p:sldId id="1146" r:id="rId34"/>
    <p:sldId id="1091" r:id="rId35"/>
    <p:sldId id="1095" r:id="rId36"/>
    <p:sldId id="1096" r:id="rId37"/>
    <p:sldId id="1169" r:id="rId38"/>
    <p:sldId id="1098" r:id="rId39"/>
    <p:sldId id="1097" r:id="rId40"/>
    <p:sldId id="1099" r:id="rId41"/>
    <p:sldId id="1167" r:id="rId42"/>
    <p:sldId id="1170" r:id="rId43"/>
    <p:sldId id="1100" r:id="rId44"/>
    <p:sldId id="825" r:id="rId45"/>
    <p:sldId id="1029" r:id="rId46"/>
    <p:sldId id="1001" r:id="rId47"/>
    <p:sldId id="1032" r:id="rId48"/>
    <p:sldId id="1094" r:id="rId49"/>
    <p:sldId id="1145" r:id="rId50"/>
    <p:sldId id="1101" r:id="rId51"/>
    <p:sldId id="768" r:id="rId52"/>
    <p:sldId id="1103" r:id="rId53"/>
    <p:sldId id="1130" r:id="rId54"/>
    <p:sldId id="1122" r:id="rId55"/>
    <p:sldId id="1147" r:id="rId56"/>
    <p:sldId id="378" r:id="rId57"/>
    <p:sldId id="1134" r:id="rId58"/>
    <p:sldId id="1131" r:id="rId59"/>
    <p:sldId id="1104" r:id="rId60"/>
    <p:sldId id="1149" r:id="rId61"/>
    <p:sldId id="1136" r:id="rId62"/>
    <p:sldId id="1137" r:id="rId63"/>
    <p:sldId id="1174" r:id="rId64"/>
    <p:sldId id="1138" r:id="rId65"/>
    <p:sldId id="1139" r:id="rId66"/>
    <p:sldId id="1140" r:id="rId67"/>
    <p:sldId id="1141" r:id="rId68"/>
    <p:sldId id="1142" r:id="rId69"/>
    <p:sldId id="1143" r:id="rId70"/>
    <p:sldId id="1144" r:id="rId71"/>
    <p:sldId id="1159" r:id="rId72"/>
    <p:sldId id="1111" r:id="rId73"/>
    <p:sldId id="1107" r:id="rId74"/>
    <p:sldId id="1152" r:id="rId75"/>
    <p:sldId id="1153" r:id="rId76"/>
    <p:sldId id="1154" r:id="rId77"/>
    <p:sldId id="1109" r:id="rId78"/>
    <p:sldId id="1155" r:id="rId79"/>
    <p:sldId id="1071" r:id="rId80"/>
    <p:sldId id="1156" r:id="rId81"/>
    <p:sldId id="1108" r:id="rId82"/>
    <p:sldId id="1157" r:id="rId83"/>
    <p:sldId id="1158"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17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74"/>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26"/>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150" d="100"/>
        <a:sy n="150" d="100"/>
      </p:scale>
      <p:origin x="0" y="-271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 stochastic task, each action must be tried many times to gain a reliable estimate of its expected reward.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dilemma is that neither exploration nor exploitation can be pursued exclusively without failing at the task. The agent must try a variety of actions and progressively favor those that appear to be best.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98935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xmlns="">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44</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c.f.</a:t>
            </a:r>
            <a:r>
              <a:rPr lang="zh-CN" altLang="en-US" dirty="0"/>
              <a:t> </a:t>
            </a:r>
            <a:r>
              <a:rPr lang="en-US" dirty="0"/>
              <a:t>learning uses real experience generated by the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75</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2.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8.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36D8-BEAC-44C8-B61B-4A6E51313505}"/>
              </a:ext>
            </a:extLst>
          </p:cNvPr>
          <p:cNvSpPr>
            <a:spLocks noGrp="1"/>
          </p:cNvSpPr>
          <p:nvPr>
            <p:ph type="title"/>
          </p:nvPr>
        </p:nvSpPr>
        <p:spPr/>
        <p:txBody>
          <a:bodyPr/>
          <a:lstStyle/>
          <a:p>
            <a:r>
              <a:rPr lang="en-US" dirty="0"/>
              <a:t>Exploration-Exploitation Dilemma</a:t>
            </a:r>
            <a:endParaRPr lang="en-SE" dirty="0"/>
          </a:p>
        </p:txBody>
      </p:sp>
      <p:sp>
        <p:nvSpPr>
          <p:cNvPr id="3" name="Content Placeholder 2">
            <a:extLst>
              <a:ext uri="{FF2B5EF4-FFF2-40B4-BE49-F238E27FC236}">
                <a16:creationId xmlns:a16="http://schemas.microsoft.com/office/drawing/2014/main" id="{A2261305-786F-4D25-8359-C2DBA7BB2491}"/>
              </a:ext>
            </a:extLst>
          </p:cNvPr>
          <p:cNvSpPr>
            <a:spLocks noGrp="1"/>
          </p:cNvSpPr>
          <p:nvPr>
            <p:ph idx="1"/>
          </p:nvPr>
        </p:nvSpPr>
        <p:spPr/>
        <p:txBody>
          <a:bodyPr>
            <a:normAutofit lnSpcReduction="10000"/>
          </a:bodyPr>
          <a:lstStyle/>
          <a:p>
            <a:r>
              <a:rPr lang="en-US" dirty="0"/>
              <a:t>The agent has to exploit what it has already experienced in order to obtain reward, but it also has to explore in order to make better action selections in the future. </a:t>
            </a:r>
            <a:endParaRPr lang="en-SE" dirty="0"/>
          </a:p>
          <a:p>
            <a:pPr lvl="1"/>
            <a:r>
              <a:rPr lang="en-US" dirty="0"/>
              <a:t>Exploitation: to obtain a lot of reward, the agent must prefer actions that it has tried in the past and found to be effective in producing reward. </a:t>
            </a:r>
          </a:p>
          <a:p>
            <a:pPr lvl="1"/>
            <a:r>
              <a:rPr lang="en-US" dirty="0"/>
              <a:t>Exploration: to discover such actions, it has to try actions that it has not selected before. </a:t>
            </a:r>
          </a:p>
        </p:txBody>
      </p:sp>
      <p:sp>
        <p:nvSpPr>
          <p:cNvPr id="4" name="Slide Number Placeholder 3">
            <a:extLst>
              <a:ext uri="{FF2B5EF4-FFF2-40B4-BE49-F238E27FC236}">
                <a16:creationId xmlns:a16="http://schemas.microsoft.com/office/drawing/2014/main" id="{3555FFB7-482A-4E34-984B-0E6515DE9BD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91197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(exploration);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r>
                  <a:rPr lang="en-US" dirty="0"/>
                  <a:t> (exploitation)</a:t>
                </a:r>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dirty="0" err="1"/>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a:t>
            </a:r>
            <a:r>
              <a:rPr lang="en-US" altLang="zh-CN" dirty="0"/>
              <a:t>S</a:t>
            </a:r>
            <a:r>
              <a:rPr lang="en-US" dirty="0"/>
              <a:t>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199" y="1295400"/>
            <a:ext cx="8868295" cy="3509356"/>
          </a:xfrm>
        </p:spPr>
        <p:txBody>
          <a:bodyPr>
            <a:normAutofit fontScale="92500" lnSpcReduction="10000"/>
          </a:bodyPr>
          <a:lstStyle/>
          <a:p>
            <a:r>
              <a:rPr lang="en-US" dirty="0"/>
              <a:t>Indirect RL (model-learning then Q planning): real experience is used to improve the model (to make it more accurately match the real environment), which is used for Q planning using </a:t>
            </a:r>
            <a:r>
              <a:rPr lang="en-US" dirty="0">
                <a:solidFill>
                  <a:srgbClr val="C00000"/>
                </a:solidFill>
              </a:rPr>
              <a:t>simulated/imagined experience </a:t>
            </a:r>
            <a:r>
              <a:rPr lang="en-US" dirty="0"/>
              <a:t>generated by a model</a:t>
            </a:r>
          </a:p>
          <a:p>
            <a:pPr lvl="1"/>
            <a:r>
              <a:rPr lang="en-US" dirty="0"/>
              <a:t>vs. Direct RL with Q learning: real experience is used to directly improve the value function and policy.</a:t>
            </a:r>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3"/>
          <a:stretch>
            <a:fillRect/>
          </a:stretch>
        </p:blipFill>
        <p:spPr>
          <a:xfrm>
            <a:off x="1214696" y="4731501"/>
            <a:ext cx="7146870" cy="1974099"/>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CE22-18CB-44B5-BE7A-4515601BFD26}"/>
              </a:ext>
            </a:extLst>
          </p:cNvPr>
          <p:cNvSpPr>
            <a:spLocks noGrp="1"/>
          </p:cNvSpPr>
          <p:nvPr>
            <p:ph type="title"/>
          </p:nvPr>
        </p:nvSpPr>
        <p:spPr/>
        <p:txBody>
          <a:bodyPr/>
          <a:lstStyle/>
          <a:p>
            <a:r>
              <a:rPr lang="en-US" dirty="0"/>
              <a:t>Dyna-Q: Integrated Planning, Acting, and Learning</a:t>
            </a:r>
            <a:endParaRPr lang="en-SE" dirty="0"/>
          </a:p>
        </p:txBody>
      </p:sp>
      <p:sp>
        <p:nvSpPr>
          <p:cNvPr id="3" name="Content Placeholder 2">
            <a:extLst>
              <a:ext uri="{FF2B5EF4-FFF2-40B4-BE49-F238E27FC236}">
                <a16:creationId xmlns:a16="http://schemas.microsoft.com/office/drawing/2014/main" id="{4A19581F-F086-44FD-9FC0-445BEB348EDD}"/>
              </a:ext>
            </a:extLst>
          </p:cNvPr>
          <p:cNvSpPr>
            <a:spLocks noGrp="1"/>
          </p:cNvSpPr>
          <p:nvPr>
            <p:ph idx="1"/>
          </p:nvPr>
        </p:nvSpPr>
        <p:spPr/>
        <p:txBody>
          <a:bodyPr/>
          <a:lstStyle/>
          <a:p>
            <a:r>
              <a:rPr lang="en-US" dirty="0"/>
              <a:t>Dyna-Q combines learning and planning: an agent uses planning to learn that moving right and falling off the cliff is bad, so it avoids the moving right action without actually doing it.</a:t>
            </a:r>
            <a:endParaRPr lang="en-SE" dirty="0"/>
          </a:p>
          <a:p>
            <a:endParaRPr lang="en-SE" dirty="0"/>
          </a:p>
        </p:txBody>
      </p:sp>
      <p:sp>
        <p:nvSpPr>
          <p:cNvPr id="4" name="Slide Number Placeholder 3">
            <a:extLst>
              <a:ext uri="{FF2B5EF4-FFF2-40B4-BE49-F238E27FC236}">
                <a16:creationId xmlns:a16="http://schemas.microsoft.com/office/drawing/2014/main" id="{A68482DA-38D1-4243-8BE0-ED61989066D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4018455F-8130-45AE-8016-BFB32618457D}"/>
              </a:ext>
            </a:extLst>
          </p:cNvPr>
          <p:cNvPicPr>
            <a:picLocks noChangeAspect="1"/>
          </p:cNvPicPr>
          <p:nvPr/>
        </p:nvPicPr>
        <p:blipFill>
          <a:blip r:embed="rId2"/>
          <a:stretch>
            <a:fillRect/>
          </a:stretch>
        </p:blipFill>
        <p:spPr>
          <a:xfrm>
            <a:off x="2010074" y="4125314"/>
            <a:ext cx="5579446" cy="2526958"/>
          </a:xfrm>
          <a:prstGeom prst="rect">
            <a:avLst/>
          </a:prstGeom>
        </p:spPr>
      </p:pic>
    </p:spTree>
    <p:extLst>
      <p:ext uri="{BB962C8B-B14F-4D97-AF65-F5344CB8AC3E}">
        <p14:creationId xmlns:p14="http://schemas.microsoft.com/office/powerpoint/2010/main" val="41683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124690" y="1435862"/>
                <a:ext cx="8720051" cy="2897231"/>
              </a:xfrm>
            </p:spPr>
            <p:txBody>
              <a:bodyPr>
                <a:normAutofit fontScale="70000" lnSpcReduction="20000"/>
              </a:bodyPr>
              <a:lstStyle/>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124690" y="1435862"/>
                <a:ext cx="8720051" cy="2897231"/>
              </a:xfrm>
              <a:blipFill>
                <a:blip r:embed="rId2"/>
                <a:stretch>
                  <a:fillRect l="-769" t="-35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6246</TotalTime>
  <Words>9384</Words>
  <Application>Microsoft Office PowerPoint</Application>
  <PresentationFormat>On-screen Show (4:3)</PresentationFormat>
  <Paragraphs>886</Paragraphs>
  <Slides>83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Exploration-Exploitation Dilemma</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360</cp:revision>
  <dcterms:created xsi:type="dcterms:W3CDTF">2020-05-13T19:01:03Z</dcterms:created>
  <dcterms:modified xsi:type="dcterms:W3CDTF">2021-06-07T07:37:03Z</dcterms:modified>
</cp:coreProperties>
</file>